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2" r:id="rId2"/>
    <p:sldId id="273" r:id="rId3"/>
    <p:sldId id="274" r:id="rId4"/>
    <p:sldId id="275" r:id="rId5"/>
    <p:sldId id="271" r:id="rId6"/>
    <p:sldId id="257" r:id="rId7"/>
    <p:sldId id="258" r:id="rId8"/>
    <p:sldId id="259" r:id="rId9"/>
    <p:sldId id="260" r:id="rId10"/>
    <p:sldId id="261" r:id="rId11"/>
    <p:sldId id="262" r:id="rId12"/>
    <p:sldId id="263" r:id="rId13"/>
    <p:sldId id="264" r:id="rId14"/>
    <p:sldId id="268" r:id="rId15"/>
    <p:sldId id="266" r:id="rId16"/>
    <p:sldId id="267" r:id="rId17"/>
    <p:sldId id="27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4" d="100"/>
          <a:sy n="64" d="100"/>
        </p:scale>
        <p:origin x="74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4/28/2020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4/28/2020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4/28/2020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4/28/2020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4/28/2020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4/28/2020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4/28/2020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4/28/2020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4/28/2020</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4/28/2020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4/28/2020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4/28/2020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4/28/2020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4/28/2020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4/28/2020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4/28/2020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4/28/2020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4/28/2020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Docker</a:t>
            </a:r>
            <a:endParaRPr lang="en-US" dirty="0"/>
          </a:p>
        </p:txBody>
      </p:sp>
    </p:spTree>
    <p:extLst>
      <p:ext uri="{BB962C8B-B14F-4D97-AF65-F5344CB8AC3E}">
        <p14:creationId xmlns:p14="http://schemas.microsoft.com/office/powerpoint/2010/main" val="35689014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 of Docker:</a:t>
            </a:r>
            <a:endParaRPr lang="en-US" dirty="0"/>
          </a:p>
        </p:txBody>
      </p:sp>
      <p:pic>
        <p:nvPicPr>
          <p:cNvPr id="3" name="Picture 2"/>
          <p:cNvPicPr/>
          <p:nvPr/>
        </p:nvPicPr>
        <p:blipFill rotWithShape="1">
          <a:blip r:embed="rId2">
            <a:extLst>
              <a:ext uri="{28A0092B-C50C-407E-A947-70E740481C1C}">
                <a14:useLocalDpi xmlns:a14="http://schemas.microsoft.com/office/drawing/2010/main" val="0"/>
              </a:ext>
            </a:extLst>
          </a:blip>
          <a:srcRect l="8294" t="22665" r="47980" b="47420"/>
          <a:stretch/>
        </p:blipFill>
        <p:spPr bwMode="auto">
          <a:xfrm>
            <a:off x="1292087" y="2782957"/>
            <a:ext cx="8348869" cy="318052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976151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64704" y="1901018"/>
            <a:ext cx="8279296" cy="3631379"/>
          </a:xfrm>
          <a:prstGeom prst="rect">
            <a:avLst/>
          </a:prstGeom>
        </p:spPr>
        <p:txBody>
          <a:bodyPr wrap="square">
            <a:spAutoFit/>
          </a:bodyPr>
          <a:lstStyle/>
          <a:p>
            <a:pPr marL="342900" marR="0" lvl="0" indent="-342900">
              <a:lnSpc>
                <a:spcPct val="107000"/>
              </a:lnSpc>
              <a:spcBef>
                <a:spcPts val="0"/>
              </a:spcBef>
              <a:spcAft>
                <a:spcPts val="0"/>
              </a:spcAft>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Docker Registry : All the </a:t>
            </a:r>
            <a:r>
              <a:rPr lang="en-US" sz="2400" dirty="0" err="1">
                <a:latin typeface="Calibri" panose="020F0502020204030204" pitchFamily="34" charset="0"/>
                <a:ea typeface="Calibri" panose="020F0502020204030204" pitchFamily="34" charset="0"/>
                <a:cs typeface="Times New Roman" panose="02020603050405020304" pitchFamily="18" charset="0"/>
              </a:rPr>
              <a:t>docker</a:t>
            </a:r>
            <a:r>
              <a:rPr lang="en-US" sz="2400" dirty="0">
                <a:latin typeface="Calibri" panose="020F0502020204030204" pitchFamily="34" charset="0"/>
                <a:ea typeface="Calibri" panose="020F0502020204030204" pitchFamily="34" charset="0"/>
                <a:cs typeface="Times New Roman" panose="02020603050405020304" pitchFamily="18" charset="0"/>
              </a:rPr>
              <a:t> images stored in the </a:t>
            </a:r>
            <a:r>
              <a:rPr lang="en-US" sz="2400" dirty="0" err="1">
                <a:latin typeface="Calibri" panose="020F0502020204030204" pitchFamily="34" charset="0"/>
                <a:ea typeface="Calibri" panose="020F0502020204030204" pitchFamily="34" charset="0"/>
                <a:cs typeface="Times New Roman" panose="02020603050405020304" pitchFamily="18" charset="0"/>
              </a:rPr>
              <a:t>docker</a:t>
            </a:r>
            <a:r>
              <a:rPr lang="en-US" sz="2400" dirty="0">
                <a:latin typeface="Calibri" panose="020F0502020204030204" pitchFamily="34" charset="0"/>
                <a:ea typeface="Calibri" panose="020F0502020204030204" pitchFamily="34" charset="0"/>
                <a:cs typeface="Times New Roman" panose="02020603050405020304" pitchFamily="18" charset="0"/>
              </a:rPr>
              <a:t> registry and these images are either present in the public or private repositories.</a:t>
            </a:r>
          </a:p>
          <a:p>
            <a:pPr marL="342900" marR="0" lvl="0" indent="-342900">
              <a:lnSpc>
                <a:spcPct val="107000"/>
              </a:lnSpc>
              <a:spcBef>
                <a:spcPts val="0"/>
              </a:spcBef>
              <a:spcAft>
                <a:spcPts val="0"/>
              </a:spcAft>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These repositories present locally or in the clouds.</a:t>
            </a:r>
          </a:p>
          <a:p>
            <a:pPr marL="342900" marR="0" lvl="0" indent="-342900">
              <a:lnSpc>
                <a:spcPct val="107000"/>
              </a:lnSpc>
              <a:spcBef>
                <a:spcPts val="0"/>
              </a:spcBef>
              <a:spcAft>
                <a:spcPts val="0"/>
              </a:spcAft>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Docker Provides the cloud hosted service called </a:t>
            </a:r>
            <a:r>
              <a:rPr lang="en-US" sz="2400" dirty="0" err="1">
                <a:latin typeface="Calibri" panose="020F0502020204030204" pitchFamily="34" charset="0"/>
                <a:ea typeface="Calibri" panose="020F0502020204030204" pitchFamily="34" charset="0"/>
                <a:cs typeface="Times New Roman" panose="02020603050405020304" pitchFamily="18" charset="0"/>
              </a:rPr>
              <a:t>docker</a:t>
            </a:r>
            <a:r>
              <a:rPr lang="en-US" sz="2400" dirty="0">
                <a:latin typeface="Calibri" panose="020F0502020204030204" pitchFamily="34" charset="0"/>
                <a:ea typeface="Calibri" panose="020F0502020204030204" pitchFamily="34" charset="0"/>
                <a:cs typeface="Times New Roman" panose="02020603050405020304" pitchFamily="18" charset="0"/>
              </a:rPr>
              <a:t> Hub.</a:t>
            </a:r>
          </a:p>
          <a:p>
            <a:pPr marL="342900" marR="0" lvl="0" indent="-342900">
              <a:lnSpc>
                <a:spcPct val="107000"/>
              </a:lnSpc>
              <a:spcBef>
                <a:spcPts val="0"/>
              </a:spcBef>
              <a:spcAft>
                <a:spcPts val="0"/>
              </a:spcAft>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So from the public repository we can pull a image and can make our own container </a:t>
            </a:r>
          </a:p>
          <a:p>
            <a:pPr marL="342900" marR="0" lvl="0" indent="-342900">
              <a:lnSpc>
                <a:spcPct val="107000"/>
              </a:lnSpc>
              <a:spcBef>
                <a:spcPts val="0"/>
              </a:spcBef>
              <a:spcAft>
                <a:spcPts val="800"/>
              </a:spcAft>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And also  we can write the image and upload that on the </a:t>
            </a:r>
            <a:r>
              <a:rPr lang="en-US" sz="2400" dirty="0" err="1">
                <a:latin typeface="Calibri" panose="020F0502020204030204" pitchFamily="34" charset="0"/>
                <a:ea typeface="Calibri" panose="020F0502020204030204" pitchFamily="34" charset="0"/>
                <a:cs typeface="Times New Roman" panose="02020603050405020304" pitchFamily="18" charset="0"/>
              </a:rPr>
              <a:t>docker</a:t>
            </a:r>
            <a:r>
              <a:rPr lang="en-US" sz="2400" dirty="0">
                <a:latin typeface="Calibri" panose="020F0502020204030204" pitchFamily="34" charset="0"/>
                <a:ea typeface="Calibri" panose="020F0502020204030204" pitchFamily="34" charset="0"/>
                <a:cs typeface="Times New Roman" panose="02020603050405020304" pitchFamily="18" charset="0"/>
              </a:rPr>
              <a:t> hub in public as well as private repository.</a:t>
            </a:r>
          </a:p>
        </p:txBody>
      </p:sp>
    </p:spTree>
    <p:extLst>
      <p:ext uri="{BB962C8B-B14F-4D97-AF65-F5344CB8AC3E}">
        <p14:creationId xmlns:p14="http://schemas.microsoft.com/office/powerpoint/2010/main" val="37521022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Docker Image:</a:t>
            </a:r>
            <a:endParaRPr lang="en-US" dirty="0"/>
          </a:p>
        </p:txBody>
      </p:sp>
      <p:pic>
        <p:nvPicPr>
          <p:cNvPr id="3" name="Picture 2"/>
          <p:cNvPicPr/>
          <p:nvPr/>
        </p:nvPicPr>
        <p:blipFill rotWithShape="1">
          <a:blip r:embed="rId2">
            <a:extLst>
              <a:ext uri="{28A0092B-C50C-407E-A947-70E740481C1C}">
                <a14:useLocalDpi xmlns:a14="http://schemas.microsoft.com/office/drawing/2010/main" val="0"/>
              </a:ext>
            </a:extLst>
          </a:blip>
          <a:srcRect l="6596" t="23666" r="47671" b="43728"/>
          <a:stretch/>
        </p:blipFill>
        <p:spPr bwMode="auto">
          <a:xfrm>
            <a:off x="3176403" y="4164496"/>
            <a:ext cx="5440823" cy="2484781"/>
          </a:xfrm>
          <a:prstGeom prst="rect">
            <a:avLst/>
          </a:prstGeom>
          <a:ln>
            <a:noFill/>
          </a:ln>
          <a:extLst>
            <a:ext uri="{53640926-AAD7-44D8-BBD7-CCE9431645EC}">
              <a14:shadowObscured xmlns:a14="http://schemas.microsoft.com/office/drawing/2010/main"/>
            </a:ext>
          </a:extLst>
        </p:spPr>
      </p:pic>
      <p:sp>
        <p:nvSpPr>
          <p:cNvPr id="4" name="Rectangle 3"/>
          <p:cNvSpPr/>
          <p:nvPr/>
        </p:nvSpPr>
        <p:spPr>
          <a:xfrm>
            <a:off x="337930" y="2641926"/>
            <a:ext cx="8806070" cy="1724318"/>
          </a:xfrm>
          <a:prstGeom prst="rect">
            <a:avLst/>
          </a:prstGeom>
        </p:spPr>
        <p:txBody>
          <a:bodyPr wrap="square">
            <a:spAutoFit/>
          </a:bodyPr>
          <a:lstStyle/>
          <a:p>
            <a:pPr marL="342900" marR="0" lvl="0" indent="-342900">
              <a:lnSpc>
                <a:spcPct val="107000"/>
              </a:lnSpc>
              <a:spcBef>
                <a:spcPts val="0"/>
              </a:spcBef>
              <a:spcAft>
                <a:spcPts val="0"/>
              </a:spcAft>
              <a:buFont typeface="+mj-lt"/>
              <a:buAutoNum type="arabicPeriod"/>
            </a:pPr>
            <a:r>
              <a:rPr lang="en-US" sz="2000" dirty="0">
                <a:latin typeface="Calibri" panose="020F0502020204030204" pitchFamily="34" charset="0"/>
                <a:ea typeface="Calibri" panose="020F0502020204030204" pitchFamily="34" charset="0"/>
                <a:cs typeface="Times New Roman" panose="02020603050405020304" pitchFamily="18" charset="0"/>
              </a:rPr>
              <a:t>It is the read only templets which contains all the dependencies requires for a particular application</a:t>
            </a:r>
          </a:p>
          <a:p>
            <a:pPr marL="342900" marR="0" lvl="0" indent="-342900">
              <a:lnSpc>
                <a:spcPct val="107000"/>
              </a:lnSpc>
              <a:spcBef>
                <a:spcPts val="0"/>
              </a:spcBef>
              <a:spcAft>
                <a:spcPts val="800"/>
              </a:spcAft>
              <a:buFont typeface="+mj-lt"/>
              <a:buAutoNum type="arabicPeriod"/>
            </a:pPr>
            <a:r>
              <a:rPr lang="en-US" sz="2000" dirty="0">
                <a:latin typeface="Calibri" panose="020F0502020204030204" pitchFamily="34" charset="0"/>
                <a:ea typeface="Calibri" panose="020F0502020204030204" pitchFamily="34" charset="0"/>
                <a:cs typeface="Times New Roman" panose="02020603050405020304" pitchFamily="18" charset="0"/>
              </a:rPr>
              <a:t>We can create our own images and upload in the </a:t>
            </a:r>
            <a:r>
              <a:rPr lang="en-US" sz="2000" dirty="0" err="1">
                <a:latin typeface="Calibri" panose="020F0502020204030204" pitchFamily="34" charset="0"/>
                <a:ea typeface="Calibri" panose="020F0502020204030204" pitchFamily="34" charset="0"/>
                <a:cs typeface="Times New Roman" panose="02020603050405020304" pitchFamily="18" charset="0"/>
              </a:rPr>
              <a:t>docker</a:t>
            </a:r>
            <a:r>
              <a:rPr lang="en-US" sz="2000" dirty="0">
                <a:latin typeface="Calibri" panose="020F0502020204030204" pitchFamily="34" charset="0"/>
                <a:ea typeface="Calibri" panose="020F0502020204030204" pitchFamily="34" charset="0"/>
                <a:cs typeface="Times New Roman" panose="02020603050405020304" pitchFamily="18" charset="0"/>
              </a:rPr>
              <a:t> hub and at the same time we can pull  the images available in the private and public repository as well.</a:t>
            </a:r>
          </a:p>
        </p:txBody>
      </p:sp>
    </p:spTree>
    <p:extLst>
      <p:ext uri="{BB962C8B-B14F-4D97-AF65-F5344CB8AC3E}">
        <p14:creationId xmlns:p14="http://schemas.microsoft.com/office/powerpoint/2010/main" val="2452802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Docker container:</a:t>
            </a:r>
            <a:endParaRPr lang="en-US" dirty="0"/>
          </a:p>
        </p:txBody>
      </p:sp>
      <p:pic>
        <p:nvPicPr>
          <p:cNvPr id="3" name="Picture 2"/>
          <p:cNvPicPr/>
          <p:nvPr/>
        </p:nvPicPr>
        <p:blipFill rotWithShape="1">
          <a:blip r:embed="rId2">
            <a:extLst>
              <a:ext uri="{28A0092B-C50C-407E-A947-70E740481C1C}">
                <a14:useLocalDpi xmlns:a14="http://schemas.microsoft.com/office/drawing/2010/main" val="0"/>
              </a:ext>
            </a:extLst>
          </a:blip>
          <a:srcRect l="7916" t="23443" r="45234" b="44287"/>
          <a:stretch/>
        </p:blipFill>
        <p:spPr bwMode="auto">
          <a:xfrm>
            <a:off x="1878496" y="2889884"/>
            <a:ext cx="5608789" cy="296426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86479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Continued</a:t>
            </a:r>
            <a:endParaRPr lang="en-US" dirty="0"/>
          </a:p>
        </p:txBody>
      </p:sp>
      <p:sp>
        <p:nvSpPr>
          <p:cNvPr id="3" name="Content Placeholder 2"/>
          <p:cNvSpPr>
            <a:spLocks noGrp="1"/>
          </p:cNvSpPr>
          <p:nvPr>
            <p:ph idx="1"/>
          </p:nvPr>
        </p:nvSpPr>
        <p:spPr/>
        <p:txBody>
          <a:bodyPr/>
          <a:lstStyle/>
          <a:p>
            <a:pPr lvl="0"/>
            <a:r>
              <a:rPr lang="en-US" dirty="0"/>
              <a:t>It is the runtime instances of </a:t>
            </a:r>
            <a:r>
              <a:rPr lang="en-US" dirty="0" err="1"/>
              <a:t>docker</a:t>
            </a:r>
            <a:r>
              <a:rPr lang="en-US" dirty="0"/>
              <a:t> images and have every thing to run an </a:t>
            </a:r>
            <a:r>
              <a:rPr lang="en-US" dirty="0" smtClean="0"/>
              <a:t>application</a:t>
            </a:r>
          </a:p>
          <a:p>
            <a:r>
              <a:rPr lang="en-US" dirty="0"/>
              <a:t>. The use of containers to deploy applications is called containerization</a:t>
            </a:r>
            <a:r>
              <a:rPr lang="en-US" dirty="0" smtClean="0"/>
              <a:t>.</a:t>
            </a:r>
          </a:p>
          <a:p>
            <a:r>
              <a:rPr lang="en-US" dirty="0"/>
              <a:t>Containers are isolated from one another and bundle their own software, </a:t>
            </a:r>
            <a:r>
              <a:rPr lang="en-US" dirty="0" smtClean="0"/>
              <a:t>libraries</a:t>
            </a:r>
            <a:r>
              <a:rPr lang="en-US" dirty="0"/>
              <a:t> and configuration </a:t>
            </a:r>
            <a:r>
              <a:rPr lang="en-US" dirty="0" smtClean="0"/>
              <a:t>files so that </a:t>
            </a:r>
            <a:r>
              <a:rPr lang="en-US" dirty="0"/>
              <a:t>they can communicate with each other through well-defined channels.</a:t>
            </a:r>
          </a:p>
          <a:p>
            <a:endParaRPr lang="en-US" dirty="0" smtClean="0"/>
          </a:p>
          <a:p>
            <a:pPr marL="0" indent="0">
              <a:buNone/>
            </a:pPr>
            <a:endParaRPr lang="en-US" dirty="0"/>
          </a:p>
          <a:p>
            <a:pPr lvl="0"/>
            <a:endParaRPr lang="en-US" dirty="0"/>
          </a:p>
        </p:txBody>
      </p:sp>
    </p:spTree>
    <p:extLst>
      <p:ext uri="{BB962C8B-B14F-4D97-AF65-F5344CB8AC3E}">
        <p14:creationId xmlns:p14="http://schemas.microsoft.com/office/powerpoint/2010/main" val="31847286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Docker Compose:</a:t>
            </a:r>
            <a:endParaRPr lang="en-US" dirty="0"/>
          </a:p>
        </p:txBody>
      </p:sp>
      <p:pic>
        <p:nvPicPr>
          <p:cNvPr id="3" name="Picture 2"/>
          <p:cNvPicPr/>
          <p:nvPr/>
        </p:nvPicPr>
        <p:blipFill rotWithShape="1">
          <a:blip r:embed="rId2">
            <a:extLst>
              <a:ext uri="{28A0092B-C50C-407E-A947-70E740481C1C}">
                <a14:useLocalDpi xmlns:a14="http://schemas.microsoft.com/office/drawing/2010/main" val="0"/>
              </a:ext>
            </a:extLst>
          </a:blip>
          <a:srcRect l="7536" t="21434" r="43467" b="43283"/>
          <a:stretch/>
        </p:blipFill>
        <p:spPr bwMode="auto">
          <a:xfrm>
            <a:off x="2385391" y="2246243"/>
            <a:ext cx="5744818" cy="310100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006264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34278" y="2442448"/>
            <a:ext cx="8209722" cy="3257430"/>
          </a:xfrm>
          <a:prstGeom prst="rect">
            <a:avLst/>
          </a:prstGeom>
        </p:spPr>
        <p:txBody>
          <a:bodyPr wrap="square">
            <a:spAutoFit/>
          </a:bodyPr>
          <a:lstStyle/>
          <a:p>
            <a:pPr marL="457200" marR="0">
              <a:lnSpc>
                <a:spcPct val="107000"/>
              </a:lnSpc>
              <a:spcBef>
                <a:spcPts val="0"/>
              </a:spcBef>
              <a:spcAft>
                <a:spcPts val="800"/>
              </a:spcAft>
            </a:pPr>
            <a:r>
              <a:rPr lang="en-US" sz="2800" dirty="0">
                <a:latin typeface="Calibri" panose="020F0502020204030204" pitchFamily="34" charset="0"/>
                <a:ea typeface="Calibri" panose="020F0502020204030204" pitchFamily="34" charset="0"/>
                <a:cs typeface="Times New Roman" panose="02020603050405020304" pitchFamily="18" charset="0"/>
              </a:rPr>
              <a:t>Suppose</a:t>
            </a:r>
            <a:r>
              <a:rPr lang="en-US" sz="2800" dirty="0" smtClean="0">
                <a:latin typeface="Calibri" panose="020F0502020204030204" pitchFamily="34" charset="0"/>
                <a:ea typeface="Calibri" panose="020F0502020204030204" pitchFamily="34" charset="0"/>
                <a:cs typeface="Times New Roman" panose="02020603050405020304" pitchFamily="18" charset="0"/>
              </a:rPr>
              <a:t>, we </a:t>
            </a:r>
            <a:r>
              <a:rPr lang="en-US" sz="2800" dirty="0">
                <a:latin typeface="Calibri" panose="020F0502020204030204" pitchFamily="34" charset="0"/>
                <a:ea typeface="Calibri" panose="020F0502020204030204" pitchFamily="34" charset="0"/>
                <a:cs typeface="Times New Roman" panose="02020603050405020304" pitchFamily="18" charset="0"/>
              </a:rPr>
              <a:t>have multiple containers in various applications and all those containers are linked together and we don’t want to execute all the containers one by one instead we want to execute the all the containers at </a:t>
            </a:r>
            <a:r>
              <a:rPr lang="en-US" sz="2800" dirty="0" err="1">
                <a:latin typeface="Calibri" panose="020F0502020204030204" pitchFamily="34" charset="0"/>
                <a:ea typeface="Calibri" panose="020F0502020204030204" pitchFamily="34" charset="0"/>
                <a:cs typeface="Times New Roman" panose="02020603050405020304" pitchFamily="18" charset="0"/>
              </a:rPr>
              <a:t>onces</a:t>
            </a:r>
            <a:r>
              <a:rPr lang="en-US" sz="2800" dirty="0">
                <a:latin typeface="Calibri" panose="020F0502020204030204" pitchFamily="34" charset="0"/>
                <a:ea typeface="Calibri" panose="020F0502020204030204" pitchFamily="34" charset="0"/>
                <a:cs typeface="Times New Roman" panose="02020603050405020304" pitchFamily="18" charset="0"/>
              </a:rPr>
              <a:t> by a single container, so we need </a:t>
            </a:r>
            <a:r>
              <a:rPr lang="en-US" sz="2800" dirty="0" err="1">
                <a:latin typeface="Calibri" panose="020F0502020204030204" pitchFamily="34" charset="0"/>
                <a:ea typeface="Calibri" panose="020F0502020204030204" pitchFamily="34" charset="0"/>
                <a:cs typeface="Times New Roman" panose="02020603050405020304" pitchFamily="18" charset="0"/>
              </a:rPr>
              <a:t>docker</a:t>
            </a:r>
            <a:r>
              <a:rPr lang="en-US" sz="2800" dirty="0">
                <a:latin typeface="Calibri" panose="020F0502020204030204" pitchFamily="34" charset="0"/>
                <a:ea typeface="Calibri" panose="020F0502020204030204" pitchFamily="34" charset="0"/>
                <a:cs typeface="Times New Roman" panose="02020603050405020304" pitchFamily="18" charset="0"/>
              </a:rPr>
              <a:t> compose.</a:t>
            </a: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8304317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5400" dirty="0" smtClean="0"/>
              <a:t>Thank you</a:t>
            </a:r>
            <a:endParaRPr lang="en-US" sz="5400" dirty="0"/>
          </a:p>
        </p:txBody>
      </p:sp>
    </p:spTree>
    <p:extLst>
      <p:ext uri="{BB962C8B-B14F-4D97-AF65-F5344CB8AC3E}">
        <p14:creationId xmlns:p14="http://schemas.microsoft.com/office/powerpoint/2010/main" val="28007561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Docker?</a:t>
            </a:r>
            <a:endParaRPr lang="en-US" dirty="0"/>
          </a:p>
        </p:txBody>
      </p:sp>
      <p:sp>
        <p:nvSpPr>
          <p:cNvPr id="3" name="Content Placeholder 2"/>
          <p:cNvSpPr>
            <a:spLocks noGrp="1"/>
          </p:cNvSpPr>
          <p:nvPr>
            <p:ph idx="1"/>
          </p:nvPr>
        </p:nvSpPr>
        <p:spPr/>
        <p:txBody>
          <a:bodyPr/>
          <a:lstStyle/>
          <a:p>
            <a:r>
              <a:rPr lang="en-US" dirty="0" smtClean="0"/>
              <a:t>Docker is tool for building, distributing and running containers.</a:t>
            </a:r>
          </a:p>
          <a:p>
            <a:r>
              <a:rPr lang="en-US" dirty="0" smtClean="0"/>
              <a:t>Containers are running instances of an image.</a:t>
            </a:r>
          </a:p>
          <a:p>
            <a:r>
              <a:rPr lang="en-US" dirty="0" smtClean="0"/>
              <a:t>An image is built from set of instructions and commands usually given in a </a:t>
            </a:r>
            <a:r>
              <a:rPr lang="en-US" dirty="0" smtClean="0"/>
              <a:t>Docker </a:t>
            </a:r>
            <a:r>
              <a:rPr lang="en-US" dirty="0" smtClean="0"/>
              <a:t>file(image is a executable version application).</a:t>
            </a:r>
          </a:p>
          <a:p>
            <a:r>
              <a:rPr lang="en-US" dirty="0" smtClean="0"/>
              <a:t>Docker file is usually a file which has commands and arguments to create an image.</a:t>
            </a:r>
            <a:endParaRPr lang="en-US" dirty="0"/>
          </a:p>
        </p:txBody>
      </p:sp>
    </p:spTree>
    <p:extLst>
      <p:ext uri="{BB962C8B-B14F-4D97-AF65-F5344CB8AC3E}">
        <p14:creationId xmlns:p14="http://schemas.microsoft.com/office/powerpoint/2010/main" val="14475065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Docker?</a:t>
            </a:r>
            <a:endParaRPr lang="en-US" dirty="0"/>
          </a:p>
        </p:txBody>
      </p:sp>
      <p:sp>
        <p:nvSpPr>
          <p:cNvPr id="3" name="Content Placeholder 2"/>
          <p:cNvSpPr>
            <a:spLocks noGrp="1"/>
          </p:cNvSpPr>
          <p:nvPr>
            <p:ph idx="1"/>
          </p:nvPr>
        </p:nvSpPr>
        <p:spPr>
          <a:xfrm>
            <a:off x="680321" y="2053389"/>
            <a:ext cx="9613861" cy="3882799"/>
          </a:xfrm>
        </p:spPr>
        <p:txBody>
          <a:bodyPr/>
          <a:lstStyle/>
          <a:p>
            <a:r>
              <a:rPr lang="en-US" dirty="0" smtClean="0"/>
              <a:t>To remove the problem occurring when run in different environments(</a:t>
            </a:r>
            <a:r>
              <a:rPr lang="en-US" dirty="0" err="1" smtClean="0"/>
              <a:t>i.e</a:t>
            </a:r>
            <a:r>
              <a:rPr lang="en-US" dirty="0" smtClean="0"/>
              <a:t> to achieve Write once run anywhere).</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1113" y="3058454"/>
            <a:ext cx="7484165" cy="3283828"/>
          </a:xfrm>
          <a:prstGeom prst="rect">
            <a:avLst/>
          </a:prstGeom>
        </p:spPr>
      </p:pic>
    </p:spTree>
    <p:extLst>
      <p:ext uri="{BB962C8B-B14F-4D97-AF65-F5344CB8AC3E}">
        <p14:creationId xmlns:p14="http://schemas.microsoft.com/office/powerpoint/2010/main" val="6688986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of </a:t>
            </a:r>
            <a:r>
              <a:rPr lang="en-US" dirty="0"/>
              <a:t>D</a:t>
            </a:r>
            <a:r>
              <a:rPr lang="en-US" dirty="0" smtClean="0"/>
              <a:t>ocker</a:t>
            </a:r>
            <a:endParaRPr lang="en-US" dirty="0"/>
          </a:p>
        </p:txBody>
      </p:sp>
      <p:pic>
        <p:nvPicPr>
          <p:cNvPr id="4" name="Content Placeholder 3" descr="C:\Users\M1057682\Pictures\Screenshots\Screenshot (412).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1038" y="2375181"/>
            <a:ext cx="9613900" cy="3522101"/>
          </a:xfrm>
          <a:prstGeom prst="rect">
            <a:avLst/>
          </a:prstGeom>
          <a:noFill/>
          <a:ln>
            <a:noFill/>
          </a:ln>
        </p:spPr>
      </p:pic>
    </p:spTree>
    <p:extLst>
      <p:ext uri="{BB962C8B-B14F-4D97-AF65-F5344CB8AC3E}">
        <p14:creationId xmlns:p14="http://schemas.microsoft.com/office/powerpoint/2010/main" val="3946389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p:txBody>
          <a:bodyPr>
            <a:noAutofit/>
          </a:bodyPr>
          <a:lstStyle/>
          <a:p>
            <a:r>
              <a:rPr lang="en-US" sz="2400" dirty="0" smtClean="0"/>
              <a:t>Adaptation of Docker in Industries</a:t>
            </a:r>
            <a:r>
              <a:rPr lang="en-US" sz="2400" dirty="0"/>
              <a:t/>
            </a:r>
            <a:br>
              <a:rPr lang="en-US" sz="2400" dirty="0"/>
            </a:br>
            <a:endParaRPr lang="en-US" sz="2400" dirty="0"/>
          </a:p>
        </p:txBody>
      </p:sp>
      <p:pic>
        <p:nvPicPr>
          <p:cNvPr id="4" name="Picture 3"/>
          <p:cNvPicPr/>
          <p:nvPr/>
        </p:nvPicPr>
        <p:blipFill rotWithShape="1">
          <a:blip r:embed="rId2" cstate="print">
            <a:extLst>
              <a:ext uri="{28A0092B-C50C-407E-A947-70E740481C1C}">
                <a14:useLocalDpi xmlns:a14="http://schemas.microsoft.com/office/drawing/2010/main" val="0"/>
              </a:ext>
            </a:extLst>
          </a:blip>
          <a:srcRect l="7284" t="22997" r="44445" b="44951"/>
          <a:stretch/>
        </p:blipFill>
        <p:spPr bwMode="auto">
          <a:xfrm>
            <a:off x="3399182" y="2236303"/>
            <a:ext cx="6698973" cy="423407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444820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cstate="print">
            <a:extLst>
              <a:ext uri="{28A0092B-C50C-407E-A947-70E740481C1C}">
                <a14:useLocalDpi xmlns:a14="http://schemas.microsoft.com/office/drawing/2010/main" val="0"/>
              </a:ext>
            </a:extLst>
          </a:blip>
          <a:srcRect l="8038" t="22552" r="42519" b="40829"/>
          <a:stretch/>
        </p:blipFill>
        <p:spPr bwMode="auto">
          <a:xfrm>
            <a:off x="1977887" y="1311965"/>
            <a:ext cx="6490251" cy="439309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450923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For this problems:</a:t>
            </a:r>
          </a:p>
        </p:txBody>
      </p:sp>
      <p:pic>
        <p:nvPicPr>
          <p:cNvPr id="3" name="Picture 2"/>
          <p:cNvPicPr/>
          <p:nvPr/>
        </p:nvPicPr>
        <p:blipFill rotWithShape="1">
          <a:blip r:embed="rId2" cstate="print">
            <a:extLst>
              <a:ext uri="{28A0092B-C50C-407E-A947-70E740481C1C}">
                <a14:useLocalDpi xmlns:a14="http://schemas.microsoft.com/office/drawing/2010/main" val="0"/>
              </a:ext>
            </a:extLst>
          </a:blip>
          <a:srcRect l="8104" t="22215" r="45866" b="41378"/>
          <a:stretch/>
        </p:blipFill>
        <p:spPr bwMode="auto">
          <a:xfrm>
            <a:off x="1639956" y="2077278"/>
            <a:ext cx="6997147" cy="323021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577714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34887" y="1604655"/>
            <a:ext cx="10227365" cy="4024307"/>
          </a:xfrm>
          <a:prstGeom prst="rect">
            <a:avLst/>
          </a:prstGeom>
        </p:spPr>
        <p:txBody>
          <a:bodyPr wrap="square">
            <a:spAutoFit/>
          </a:bodyPr>
          <a:lstStyle/>
          <a:p>
            <a:pPr marL="342900" marR="0" lvl="0" indent="-342900">
              <a:lnSpc>
                <a:spcPct val="107000"/>
              </a:lnSpc>
              <a:spcBef>
                <a:spcPts val="0"/>
              </a:spcBef>
              <a:spcAft>
                <a:spcPts val="0"/>
              </a:spcAft>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As we saw in the previous slides, the industries wants to switch from monolithic architecture to micro service </a:t>
            </a:r>
            <a:r>
              <a:rPr lang="en-US" sz="2400" dirty="0" err="1">
                <a:latin typeface="Calibri" panose="020F0502020204030204" pitchFamily="34" charset="0"/>
                <a:ea typeface="Calibri" panose="020F0502020204030204" pitchFamily="34" charset="0"/>
                <a:cs typeface="Times New Roman" panose="02020603050405020304" pitchFamily="18" charset="0"/>
              </a:rPr>
              <a:t>architecture,so</a:t>
            </a:r>
            <a:r>
              <a:rPr lang="en-US" sz="2400" dirty="0">
                <a:latin typeface="Calibri" panose="020F0502020204030204" pitchFamily="34" charset="0"/>
                <a:ea typeface="Calibri" panose="020F0502020204030204" pitchFamily="34" charset="0"/>
                <a:cs typeface="Times New Roman" panose="02020603050405020304" pitchFamily="18" charset="0"/>
              </a:rPr>
              <a:t> the </a:t>
            </a:r>
            <a:r>
              <a:rPr lang="en-US" sz="2400" dirty="0" err="1">
                <a:latin typeface="Calibri" panose="020F0502020204030204" pitchFamily="34" charset="0"/>
                <a:ea typeface="Calibri" panose="020F0502020204030204" pitchFamily="34" charset="0"/>
                <a:cs typeface="Times New Roman" panose="02020603050405020304" pitchFamily="18" charset="0"/>
              </a:rPr>
              <a:t>docker</a:t>
            </a:r>
            <a:r>
              <a:rPr lang="en-US" sz="2400" dirty="0">
                <a:latin typeface="Calibri" panose="020F0502020204030204" pitchFamily="34" charset="0"/>
                <a:ea typeface="Calibri" panose="020F0502020204030204" pitchFamily="34" charset="0"/>
                <a:cs typeface="Times New Roman" panose="02020603050405020304" pitchFamily="18" charset="0"/>
              </a:rPr>
              <a:t> image contains the dependencies of only one particular micro service not the whole application.</a:t>
            </a:r>
          </a:p>
          <a:p>
            <a:pPr marL="342900" marR="0" lvl="0" indent="-342900">
              <a:lnSpc>
                <a:spcPct val="107000"/>
              </a:lnSpc>
              <a:spcBef>
                <a:spcPts val="0"/>
              </a:spcBef>
              <a:spcAft>
                <a:spcPts val="0"/>
              </a:spcAft>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Universal control panel: It helps to  deploy host on various hosts with the help of Docker images  present in the Docker Trusted registry. </a:t>
            </a:r>
          </a:p>
          <a:p>
            <a:pPr marL="342900" marR="0" lvl="0" indent="-342900">
              <a:lnSpc>
                <a:spcPct val="107000"/>
              </a:lnSpc>
              <a:spcBef>
                <a:spcPts val="0"/>
              </a:spcBef>
              <a:spcAft>
                <a:spcPts val="0"/>
              </a:spcAft>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So the operation teams can image the entire infra structure from a single place with the help of UCP UI.</a:t>
            </a:r>
          </a:p>
          <a:p>
            <a:pPr marL="342900" marR="0" lvl="0" indent="-342900">
              <a:lnSpc>
                <a:spcPct val="107000"/>
              </a:lnSpc>
              <a:spcBef>
                <a:spcPts val="0"/>
              </a:spcBef>
              <a:spcAft>
                <a:spcPts val="800"/>
              </a:spcAft>
              <a:buFont typeface="+mj-lt"/>
              <a:buAutoNum type="arabicPeriod"/>
            </a:pPr>
            <a:r>
              <a:rPr lang="en-US" sz="2400" dirty="0">
                <a:latin typeface="Calibri" panose="020F0502020204030204" pitchFamily="34" charset="0"/>
                <a:ea typeface="Calibri" panose="020F0502020204030204" pitchFamily="34" charset="0"/>
                <a:cs typeface="Times New Roman" panose="02020603050405020304" pitchFamily="18" charset="0"/>
              </a:rPr>
              <a:t>It reduces the manual steps which is used before Docker came in the market(in order to deploy in the </a:t>
            </a:r>
            <a:r>
              <a:rPr lang="en-US" sz="2400" dirty="0" err="1">
                <a:latin typeface="Calibri" panose="020F0502020204030204" pitchFamily="34" charset="0"/>
                <a:ea typeface="Calibri" panose="020F0502020204030204" pitchFamily="34" charset="0"/>
                <a:cs typeface="Times New Roman" panose="02020603050405020304" pitchFamily="18" charset="0"/>
              </a:rPr>
              <a:t>Vms</a:t>
            </a:r>
            <a:r>
              <a:rPr lang="en-US" sz="2400" dirty="0">
                <a:latin typeface="Calibri" panose="020F0502020204030204" pitchFamily="34" charset="0"/>
                <a:ea typeface="Calibri" panose="020F0502020204030204" pitchFamily="34" charset="0"/>
                <a:cs typeface="Times New Roman" panose="02020603050405020304" pitchFamily="18" charset="0"/>
              </a:rPr>
              <a:t>).</a:t>
            </a:r>
            <a:endParaRPr lang="en-US" sz="2400" dirty="0"/>
          </a:p>
        </p:txBody>
      </p:sp>
    </p:spTree>
    <p:extLst>
      <p:ext uri="{BB962C8B-B14F-4D97-AF65-F5344CB8AC3E}">
        <p14:creationId xmlns:p14="http://schemas.microsoft.com/office/powerpoint/2010/main" val="38141250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Docker in security</a:t>
            </a:r>
            <a:endParaRPr lang="en-US" dirty="0"/>
          </a:p>
        </p:txBody>
      </p:sp>
      <p:sp>
        <p:nvSpPr>
          <p:cNvPr id="3" name="Content Placeholder 2"/>
          <p:cNvSpPr>
            <a:spLocks noGrp="1"/>
          </p:cNvSpPr>
          <p:nvPr>
            <p:ph idx="1"/>
          </p:nvPr>
        </p:nvSpPr>
        <p:spPr/>
        <p:txBody>
          <a:bodyPr/>
          <a:lstStyle/>
          <a:p>
            <a:r>
              <a:rPr lang="en-US" dirty="0"/>
              <a:t>Read Only Access of Docker Containers for the production </a:t>
            </a:r>
            <a:r>
              <a:rPr lang="en-US" dirty="0" smtClean="0"/>
              <a:t>team</a:t>
            </a:r>
          </a:p>
          <a:p>
            <a:r>
              <a:rPr lang="en-US" dirty="0" smtClean="0"/>
              <a:t>Read </a:t>
            </a:r>
            <a:r>
              <a:rPr lang="en-US" dirty="0"/>
              <a:t>and Write access for the Deputy team.</a:t>
            </a:r>
          </a:p>
        </p:txBody>
      </p:sp>
      <p:pic>
        <p:nvPicPr>
          <p:cNvPr id="4" name="Picture 3"/>
          <p:cNvPicPr/>
          <p:nvPr/>
        </p:nvPicPr>
        <p:blipFill rotWithShape="1">
          <a:blip r:embed="rId2" cstate="print">
            <a:extLst>
              <a:ext uri="{28A0092B-C50C-407E-A947-70E740481C1C}">
                <a14:useLocalDpi xmlns:a14="http://schemas.microsoft.com/office/drawing/2010/main" val="0"/>
              </a:ext>
            </a:extLst>
          </a:blip>
          <a:srcRect l="6221" t="24232" r="45902" b="41503"/>
          <a:stretch/>
        </p:blipFill>
        <p:spPr bwMode="auto">
          <a:xfrm>
            <a:off x="1967948" y="3627783"/>
            <a:ext cx="7772399" cy="230840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72492884"/>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121</TotalTime>
  <Words>478</Words>
  <Application>Microsoft Office PowerPoint</Application>
  <PresentationFormat>Widescreen</PresentationFormat>
  <Paragraphs>37</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Times New Roman</vt:lpstr>
      <vt:lpstr>Trebuchet MS</vt:lpstr>
      <vt:lpstr>Berlin</vt:lpstr>
      <vt:lpstr>Docker</vt:lpstr>
      <vt:lpstr>What is Docker?</vt:lpstr>
      <vt:lpstr>Why Docker?</vt:lpstr>
      <vt:lpstr>Working of Docker</vt:lpstr>
      <vt:lpstr>Adaptation of Docker in Industries </vt:lpstr>
      <vt:lpstr>PowerPoint Presentation</vt:lpstr>
      <vt:lpstr>Solution For this problems:</vt:lpstr>
      <vt:lpstr>PowerPoint Presentation</vt:lpstr>
      <vt:lpstr>Docker in security</vt:lpstr>
      <vt:lpstr>Components of Docker:</vt:lpstr>
      <vt:lpstr>PowerPoint Presentation</vt:lpstr>
      <vt:lpstr>Docker Image:</vt:lpstr>
      <vt:lpstr>Docker container:</vt:lpstr>
      <vt:lpstr>Continued</vt:lpstr>
      <vt:lpstr>Docker Compose:</vt:lpstr>
      <vt:lpstr>PowerPoint Presentation</vt:lpstr>
      <vt:lpstr>PowerPoint Presentation</vt:lpstr>
    </vt:vector>
  </TitlesOfParts>
  <Company>Mindtree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industries adopting dockers?  Before dockers industries have to face various problem like:</dc:title>
  <dc:creator>Puja Baidya</dc:creator>
  <cp:lastModifiedBy>Karthik TR</cp:lastModifiedBy>
  <cp:revision>15</cp:revision>
  <dcterms:created xsi:type="dcterms:W3CDTF">2020-04-27T12:49:59Z</dcterms:created>
  <dcterms:modified xsi:type="dcterms:W3CDTF">2020-04-28T03:07:02Z</dcterms:modified>
</cp:coreProperties>
</file>

<file path=docProps/thumbnail.jpeg>
</file>